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4" r:id="rId4"/>
    <p:sldId id="265" r:id="rId5"/>
    <p:sldId id="258" r:id="rId6"/>
    <p:sldId id="259" r:id="rId7"/>
    <p:sldId id="266" r:id="rId8"/>
    <p:sldId id="260" r:id="rId9"/>
    <p:sldId id="267" r:id="rId10"/>
    <p:sldId id="268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Karlberg" initials="BK" lastIdx="1" clrIdx="0">
    <p:extLst>
      <p:ext uri="{19B8F6BF-5375-455C-9EA6-DF929625EA0E}">
        <p15:presenceInfo xmlns:p15="http://schemas.microsoft.com/office/powerpoint/2012/main" userId="Brian Karl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 autoAdjust="0"/>
    <p:restoredTop sz="82584"/>
  </p:normalViewPr>
  <p:slideViewPr>
    <p:cSldViewPr snapToGrid="0" showGuides="1">
      <p:cViewPr varScale="1">
        <p:scale>
          <a:sx n="84" d="100"/>
          <a:sy n="84" d="100"/>
        </p:scale>
        <p:origin x="184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E6BE-BBB1-114E-80EB-ED0F370813D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38133-87AA-C949-9819-24C0A6F1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selected seven columns: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Group”,“Nrm_Reformulation”,“Nrm_FilledPause”,“Nrm_Repetition”,“Nois_Reformulation”,“Nois_FilledPause”,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Nois_Repetition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9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8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4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21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Replicating Statistical Analysis </a:t>
            </a:r>
            <a:br>
              <a:rPr lang="en-US" sz="4800" b="1" dirty="0"/>
            </a:br>
            <a:r>
              <a:rPr lang="en-US" sz="2400" b="1" dirty="0">
                <a:latin typeface="+mn-lt"/>
              </a:rPr>
              <a:t>Group 4: Raphael </a:t>
            </a:r>
            <a:r>
              <a:rPr lang="en-US" sz="2400" b="1" dirty="0" err="1">
                <a:latin typeface="+mn-lt"/>
              </a:rPr>
              <a:t>Kirchgaesser</a:t>
            </a:r>
            <a:r>
              <a:rPr lang="en-US" sz="2400" b="1" dirty="0">
                <a:latin typeface="+mn-lt"/>
              </a:rPr>
              <a:t>, Brian </a:t>
            </a:r>
            <a:r>
              <a:rPr lang="en-US" sz="2400" b="1" dirty="0" err="1">
                <a:latin typeface="+mn-lt"/>
              </a:rPr>
              <a:t>Kalberg</a:t>
            </a:r>
            <a:r>
              <a:rPr lang="en-US" sz="2400" b="1" dirty="0">
                <a:latin typeface="+mn-lt"/>
              </a:rPr>
              <a:t>, Meenakshi Mishra</a:t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3900" dirty="0"/>
              <a:t>Verbal monitoring in Parkinson’s disease: A</a:t>
            </a:r>
            <a:br>
              <a:rPr lang="en-US" sz="3900" dirty="0"/>
            </a:br>
            <a:r>
              <a:rPr lang="en-US" sz="3900" dirty="0"/>
              <a:t>comparison between internal and external</a:t>
            </a:r>
            <a:br>
              <a:rPr lang="en-US" sz="3900" dirty="0"/>
            </a:br>
            <a:r>
              <a:rPr lang="en-US" sz="3900" dirty="0"/>
              <a:t>monitoring</a:t>
            </a:r>
            <a:br>
              <a:rPr lang="en-US" sz="3900" dirty="0"/>
            </a:br>
            <a:r>
              <a:rPr lang="en-US" sz="1700" dirty="0"/>
              <a:t>Hanna S. Gauvin, </a:t>
            </a:r>
            <a:r>
              <a:rPr lang="en-US" sz="1700" dirty="0" err="1"/>
              <a:t>Jolien</a:t>
            </a:r>
            <a:r>
              <a:rPr lang="en-US" sz="1700" dirty="0"/>
              <a:t> </a:t>
            </a:r>
            <a:r>
              <a:rPr lang="en-US" sz="1700" dirty="0" err="1"/>
              <a:t>Mertens</a:t>
            </a:r>
            <a:r>
              <a:rPr lang="en-US" sz="1700" dirty="0"/>
              <a:t>, Peter </a:t>
            </a:r>
            <a:r>
              <a:rPr lang="en-US" sz="1700" dirty="0" err="1"/>
              <a:t>Marien</a:t>
            </a:r>
            <a:r>
              <a:rPr lang="en-US" sz="1700" dirty="0"/>
              <a:t>, Patrick </a:t>
            </a:r>
            <a:r>
              <a:rPr lang="en-US" sz="1700" dirty="0" err="1"/>
              <a:t>Santens</a:t>
            </a:r>
            <a:r>
              <a:rPr lang="en-US" sz="1700" dirty="0"/>
              <a:t>, Barbara A. </a:t>
            </a:r>
            <a:r>
              <a:rPr lang="en-US" sz="1700" dirty="0" err="1"/>
              <a:t>Pickut</a:t>
            </a:r>
            <a:r>
              <a:rPr lang="en-US" sz="1700" dirty="0"/>
              <a:t>, Robert J. </a:t>
            </a:r>
            <a:r>
              <a:rPr lang="en-US" sz="1700" dirty="0" err="1"/>
              <a:t>Hartsuiker</a:t>
            </a:r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D1F7-1EAD-7640-A49F-17955994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17A8D-CC8A-B847-9988-FE00B04F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592"/>
            <a:ext cx="5024120" cy="3664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0DD4F-6D37-9D47-925D-E4AC26B1A271}"/>
              </a:ext>
            </a:extLst>
          </p:cNvPr>
          <p:cNvSpPr txBox="1"/>
          <p:nvPr/>
        </p:nvSpPr>
        <p:spPr>
          <a:xfrm>
            <a:off x="7025640" y="2228592"/>
            <a:ext cx="2941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seven columns using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gather to collect columns into a dictionary with the </a:t>
            </a:r>
            <a:r>
              <a:rPr lang="en-US" sz="2400" dirty="0" err="1"/>
              <a:t>Error_type</a:t>
            </a:r>
            <a:r>
              <a:rPr lang="en-US" sz="2400" dirty="0"/>
              <a:t> as key and the according value is named </a:t>
            </a:r>
            <a:r>
              <a:rPr lang="en-US" sz="2400"/>
              <a:t>total_number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1664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biggest takeaways from doing this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methods and tools exist for analyzing speech in neurodegenerative disease model</a:t>
            </a:r>
          </a:p>
        </p:txBody>
      </p:sp>
    </p:spTree>
    <p:extLst>
      <p:ext uri="{BB962C8B-B14F-4D97-AF65-F5344CB8AC3E}">
        <p14:creationId xmlns:p14="http://schemas.microsoft.com/office/powerpoint/2010/main" val="120869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&amp;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4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Summary of the paper we replicated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research questions</a:t>
            </a:r>
          </a:p>
          <a:p>
            <a:pPr lvl="1"/>
            <a:r>
              <a:rPr lang="en-US" dirty="0"/>
              <a:t>Is verbal monitoring impaired in patients with Parkinson’s disease (PD)</a:t>
            </a:r>
          </a:p>
          <a:p>
            <a:pPr lvl="1"/>
            <a:r>
              <a:rPr lang="en-US" dirty="0"/>
              <a:t>Can internal tasks on speech perception predict internal monitoring performance?</a:t>
            </a:r>
          </a:p>
          <a:p>
            <a:r>
              <a:rPr lang="en-US" dirty="0"/>
              <a:t>Definition of key constructs</a:t>
            </a:r>
          </a:p>
          <a:p>
            <a:pPr lvl="1"/>
            <a:r>
              <a:rPr lang="en-US" dirty="0"/>
              <a:t>Internal vs. external monitoring</a:t>
            </a:r>
          </a:p>
          <a:p>
            <a:pPr lvl="1"/>
            <a:r>
              <a:rPr lang="en-US" dirty="0"/>
              <a:t>Pre/post articulation monitoring routes</a:t>
            </a:r>
          </a:p>
          <a:p>
            <a:pPr lvl="2"/>
            <a:r>
              <a:rPr lang="en-US" dirty="0"/>
              <a:t>Internal mechanism theories: perception or production based</a:t>
            </a:r>
          </a:p>
          <a:p>
            <a:pPr lvl="1"/>
            <a:r>
              <a:rPr lang="en-US" dirty="0"/>
              <a:t>Insights from other neurological disorders (Alzheimer’s, stroke, etc.)</a:t>
            </a:r>
          </a:p>
          <a:p>
            <a:pPr lvl="1"/>
            <a:r>
              <a:rPr lang="en-US" dirty="0"/>
              <a:t>Semantic vs. phonological impairments, syntactic complexity,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overview of measurement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5218"/>
          </a:xfrm>
        </p:spPr>
        <p:txBody>
          <a:bodyPr numCol="1"/>
          <a:lstStyle/>
          <a:p>
            <a:r>
              <a:rPr lang="en-US" dirty="0"/>
              <a:t>Key method: noise masking to block external monitoring</a:t>
            </a:r>
          </a:p>
          <a:p>
            <a:pPr lvl="1"/>
            <a:r>
              <a:rPr lang="en-US" dirty="0"/>
              <a:t>Route to investigate functionality of internal monitoring</a:t>
            </a:r>
          </a:p>
          <a:p>
            <a:r>
              <a:rPr lang="en-US" dirty="0"/>
              <a:t>Regression to predict monitoring performance based on measures of production and perception</a:t>
            </a:r>
          </a:p>
          <a:p>
            <a:r>
              <a:rPr lang="en-US" dirty="0"/>
              <a:t>Unified Parkinson’s Disease Rating Scale n=18, control group n=16</a:t>
            </a:r>
          </a:p>
          <a:p>
            <a:r>
              <a:rPr lang="en-US" dirty="0"/>
              <a:t>11 language tasks grouped into 4 categories: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01C1A-F226-8D4D-AEBE-2060535F83B7}"/>
              </a:ext>
            </a:extLst>
          </p:cNvPr>
          <p:cNvSpPr txBox="1"/>
          <p:nvPr/>
        </p:nvSpPr>
        <p:spPr>
          <a:xfrm>
            <a:off x="838200" y="4760843"/>
            <a:ext cx="9889435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Verbal monitoring</a:t>
            </a:r>
          </a:p>
        </p:txBody>
      </p:sp>
    </p:spTree>
    <p:extLst>
      <p:ext uri="{BB962C8B-B14F-4D97-AF65-F5344CB8AC3E}">
        <p14:creationId xmlns:p14="http://schemas.microsoft.com/office/powerpoint/2010/main" val="130226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(continued)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83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Boston Naming Test (BNT)</a:t>
            </a:r>
          </a:p>
          <a:p>
            <a:r>
              <a:rPr lang="en-US" dirty="0"/>
              <a:t>Controlled oral word association test (COWAT)</a:t>
            </a:r>
          </a:p>
          <a:p>
            <a:r>
              <a:rPr lang="en-US" dirty="0"/>
              <a:t>Cognitive performance tests</a:t>
            </a:r>
          </a:p>
          <a:p>
            <a:pPr lvl="1"/>
            <a:r>
              <a:rPr lang="en-US" dirty="0"/>
              <a:t>Mini mental state examination (MMSE)</a:t>
            </a:r>
          </a:p>
          <a:p>
            <a:pPr lvl="1"/>
            <a:r>
              <a:rPr lang="en-US" dirty="0"/>
              <a:t>Raven Matrices</a:t>
            </a:r>
          </a:p>
          <a:p>
            <a:r>
              <a:rPr lang="en-US" dirty="0"/>
              <a:t>Software and hardware:</a:t>
            </a:r>
          </a:p>
          <a:p>
            <a:pPr lvl="1"/>
            <a:r>
              <a:rPr lang="en-US" dirty="0"/>
              <a:t>E-Prime and PowerPoint running on laptop</a:t>
            </a:r>
          </a:p>
          <a:p>
            <a:pPr lvl="1"/>
            <a:r>
              <a:rPr lang="en-US" dirty="0" err="1"/>
              <a:t>Cedrus</a:t>
            </a:r>
            <a:r>
              <a:rPr lang="en-US" dirty="0"/>
              <a:t> RB-x30 response box</a:t>
            </a:r>
          </a:p>
          <a:p>
            <a:pPr lvl="1"/>
            <a:r>
              <a:rPr lang="en-US" dirty="0"/>
              <a:t>Sennheiser HD 250 over-ear headphones</a:t>
            </a:r>
          </a:p>
          <a:p>
            <a:pPr lvl="1"/>
            <a:r>
              <a:rPr lang="en-US" dirty="0"/>
              <a:t>Roland R-1 mp3 recorder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5C408-4EA0-DD4A-AD9A-1D0DF7FA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357" y="3363333"/>
            <a:ext cx="4252906" cy="100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BF3B6-468E-2249-896A-41127089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57" y="4503503"/>
            <a:ext cx="4097374" cy="1057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B88B-1CA5-614E-82B1-0041E0626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081" y="434396"/>
            <a:ext cx="1460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CFFE3-EEF9-A04C-819A-D0E321B4D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019" y="2408241"/>
            <a:ext cx="1960781" cy="7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6A30C-231C-DA49-9EF9-589A2FE7C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4044" y="421597"/>
            <a:ext cx="1746802" cy="1746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41693-4070-D940-8841-263E3F7E1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372" y="5695827"/>
            <a:ext cx="305134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identified in data quality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Unfamiliar with .sav file type</a:t>
            </a:r>
          </a:p>
          <a:p>
            <a:r>
              <a:rPr lang="en-US" dirty="0"/>
              <a:t>Understanding what the data variables represented</a:t>
            </a:r>
          </a:p>
          <a:p>
            <a:pPr lvl="1"/>
            <a:r>
              <a:rPr lang="en-US" dirty="0" err="1"/>
              <a:t>Lepodova</a:t>
            </a:r>
            <a:endParaRPr lang="en-US" dirty="0"/>
          </a:p>
          <a:p>
            <a:pPr lvl="1"/>
            <a:r>
              <a:rPr lang="en-US" dirty="0"/>
              <a:t>Hoehn </a:t>
            </a:r>
            <a:r>
              <a:rPr lang="en-US" dirty="0" err="1"/>
              <a:t>Yahr</a:t>
            </a:r>
            <a:r>
              <a:rPr lang="en-US" dirty="0"/>
              <a:t> Scale</a:t>
            </a:r>
          </a:p>
          <a:p>
            <a:pPr lvl="1"/>
            <a:r>
              <a:rPr lang="en-US" dirty="0"/>
              <a:t>MMSE</a:t>
            </a:r>
          </a:p>
          <a:p>
            <a:r>
              <a:rPr lang="en-US" dirty="0"/>
              <a:t>Gender variable coded as one or zero, m and v elsewhere</a:t>
            </a:r>
          </a:p>
          <a:p>
            <a:r>
              <a:rPr lang="en-US" dirty="0"/>
              <a:t>Potential for geographic bias</a:t>
            </a:r>
          </a:p>
          <a:p>
            <a:r>
              <a:rPr lang="en-US" dirty="0"/>
              <a:t>Small sample size &lt;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3CB4C-4FE3-F14E-93D0-0F83DF89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280115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463F78-4FF0-6C4E-917A-F2BEA2B90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309677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Description of your replication and any problems you had (5 minutes)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 1</a:t>
            </a:r>
          </a:p>
          <a:p>
            <a:r>
              <a:rPr lang="en-US" dirty="0"/>
              <a:t>Table 3</a:t>
            </a:r>
          </a:p>
          <a:p>
            <a:r>
              <a:rPr lang="en-US" dirty="0"/>
              <a:t>Table 4</a:t>
            </a:r>
          </a:p>
          <a:p>
            <a:r>
              <a:rPr lang="en-US" dirty="0"/>
              <a:t>Table 9</a:t>
            </a:r>
          </a:p>
          <a:p>
            <a:r>
              <a:rPr lang="en-US" dirty="0"/>
              <a:t>Table 10</a:t>
            </a:r>
          </a:p>
          <a:p>
            <a:r>
              <a:rPr lang="en-US"/>
              <a:t>Table 11</a:t>
            </a:r>
            <a:endParaRPr lang="en-US" dirty="0"/>
          </a:p>
          <a:p>
            <a:r>
              <a:rPr lang="en-US" dirty="0"/>
              <a:t>Figure 1</a:t>
            </a:r>
          </a:p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244873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06FD-C1F8-AD42-8D4F-5E93CA57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22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</TotalTime>
  <Words>458</Words>
  <Application>Microsoft Macintosh PowerPoint</Application>
  <PresentationFormat>Widescreen</PresentationFormat>
  <Paragraphs>62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Replicating Statistical Analysis  Group 4: Raphael Kirchgaesser, Brian Kalberg, Meenakshi Mishra </vt:lpstr>
      <vt:lpstr>Summary of the paper we replicated</vt:lpstr>
      <vt:lpstr>Brief overview of measurement methods </vt:lpstr>
      <vt:lpstr>Methods (continued) </vt:lpstr>
      <vt:lpstr>Issues identified in data quality review </vt:lpstr>
      <vt:lpstr>EDA highlights, focusing on why each plot/data summary table was done, and what was learned </vt:lpstr>
      <vt:lpstr>EDA highlights, focusing on why each plot/data summary table was done, and what was learned </vt:lpstr>
      <vt:lpstr>Description of your replication and any problems you had (5 minutes) </vt:lpstr>
      <vt:lpstr>PowerPoint Presentation</vt:lpstr>
      <vt:lpstr>Table 9</vt:lpstr>
      <vt:lpstr>Three biggest takeaways from doing this project </vt:lpstr>
      <vt:lpstr>Thanks &amp; Questions</vt:lpstr>
    </vt:vector>
  </TitlesOfParts>
  <Company>OHSU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Replicating Statistical Analysis  BMeenakshi Mishra</dc:title>
  <dc:creator>Meenakshi Mishra</dc:creator>
  <cp:lastModifiedBy>Brian Karlberg</cp:lastModifiedBy>
  <cp:revision>17</cp:revision>
  <dcterms:created xsi:type="dcterms:W3CDTF">2019-12-01T05:03:13Z</dcterms:created>
  <dcterms:modified xsi:type="dcterms:W3CDTF">2019-12-03T23:29:31Z</dcterms:modified>
</cp:coreProperties>
</file>